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74" r:id="rId3"/>
    <p:sldId id="309" r:id="rId4"/>
    <p:sldId id="300" r:id="rId5"/>
    <p:sldId id="305" r:id="rId6"/>
    <p:sldId id="313" r:id="rId7"/>
    <p:sldId id="314" r:id="rId8"/>
    <p:sldId id="301" r:id="rId9"/>
    <p:sldId id="310" r:id="rId10"/>
    <p:sldId id="311" r:id="rId11"/>
    <p:sldId id="312" r:id="rId12"/>
    <p:sldId id="302" r:id="rId13"/>
    <p:sldId id="306" r:id="rId14"/>
    <p:sldId id="307" r:id="rId15"/>
    <p:sldId id="308" r:id="rId16"/>
    <p:sldId id="303" r:id="rId17"/>
    <p:sldId id="315" r:id="rId18"/>
    <p:sldId id="316" r:id="rId19"/>
    <p:sldId id="317" r:id="rId20"/>
    <p:sldId id="318" r:id="rId21"/>
    <p:sldId id="30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9D1147-BE86-4301-80CF-C2A826743A5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C752E3-7485-447F-BCE4-6BD66AFC2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151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29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5509"/>
            <a:ext cx="2628900" cy="4701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5509"/>
            <a:ext cx="7734300" cy="47014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8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7073"/>
            <a:ext cx="5181600" cy="4659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7073"/>
            <a:ext cx="5181600" cy="4659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518" y="124691"/>
            <a:ext cx="10118870" cy="11118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9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3163"/>
            <a:ext cx="3932237" cy="9436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54727"/>
            <a:ext cx="6172200" cy="47486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178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355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23555"/>
            <a:ext cx="6172200" cy="44374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23755"/>
            <a:ext cx="3932237" cy="28452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746" y="115743"/>
            <a:ext cx="10515600" cy="1141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117" y="1558636"/>
            <a:ext cx="11627427" cy="461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fld id="{C5AAADCF-4A11-4B78-9946-55AAE0D39946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fld id="{39ABFE25-1D4F-4625-92BD-527AF59208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932" y="3016469"/>
            <a:ext cx="10514135" cy="2186150"/>
          </a:xfrm>
        </p:spPr>
        <p:txBody>
          <a:bodyPr>
            <a:noAutofit/>
          </a:bodyPr>
          <a:lstStyle/>
          <a:p>
            <a:r>
              <a:rPr lang="en-US" dirty="0" smtClean="0"/>
              <a:t>Rollout of Envision 2030:</a:t>
            </a:r>
            <a:br>
              <a:rPr lang="en-US" dirty="0" smtClean="0"/>
            </a:br>
            <a:r>
              <a:rPr lang="en-US" sz="4800" b="0" dirty="0" smtClean="0"/>
              <a:t>Building Capacity &amp; </a:t>
            </a:r>
            <a:br>
              <a:rPr lang="en-US" sz="4800" b="0" dirty="0" smtClean="0"/>
            </a:br>
            <a:r>
              <a:rPr lang="en-US" sz="4800" b="0" dirty="0" smtClean="0"/>
              <a:t>Strengthening Innovation</a:t>
            </a:r>
            <a:endParaRPr lang="en-US" b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43808" y="5369183"/>
            <a:ext cx="752541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4" y="732082"/>
            <a:ext cx="1673357" cy="1849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20" y="1065890"/>
            <a:ext cx="3960805" cy="11910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43808" y="2830937"/>
            <a:ext cx="752541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849445" y="5697957"/>
            <a:ext cx="10514135" cy="643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b="0" dirty="0"/>
              <a:t>December </a:t>
            </a:r>
            <a:r>
              <a:rPr lang="en-US" sz="4000" b="0" dirty="0" smtClean="0"/>
              <a:t>18, </a:t>
            </a:r>
            <a:r>
              <a:rPr lang="en-US" sz="4000" b="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06104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&amp; Background </a:t>
            </a:r>
            <a:br>
              <a:rPr lang="en-US" dirty="0" smtClean="0"/>
            </a:br>
            <a:r>
              <a:rPr lang="en-US" dirty="0" smtClean="0"/>
              <a:t>of Long-Range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7" y="1558636"/>
            <a:ext cx="11627427" cy="51784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Delivering innovative programs and initiatives</a:t>
            </a:r>
          </a:p>
          <a:p>
            <a:pPr lvl="1"/>
            <a:r>
              <a:rPr lang="en-US" dirty="0" smtClean="0"/>
              <a:t>Blue Streak University (BSU)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Global Internship Experience (GIE)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Great Lakes Visual &amp; Performing Arts Academy (GLVPAA)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Regional Center for Advanced Academic Studies (RCAAS)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Sandusky Digital Learning Center (SDLC)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70 million dollar school facilities vision (Building Better Dreams)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Aquatic Center at Sandusky High School yet to 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4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&amp; Background </a:t>
            </a:r>
            <a:br>
              <a:rPr lang="en-US" dirty="0" smtClean="0"/>
            </a:br>
            <a:r>
              <a:rPr lang="en-US" dirty="0" smtClean="0"/>
              <a:t>of Long-Range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7" y="1558636"/>
            <a:ext cx="11627427" cy="5178495"/>
          </a:xfrm>
        </p:spPr>
        <p:txBody>
          <a:bodyPr>
            <a:normAutofit/>
          </a:bodyPr>
          <a:lstStyle/>
          <a:p>
            <a:r>
              <a:rPr lang="en-US" dirty="0" smtClean="0"/>
              <a:t>We can </a:t>
            </a:r>
            <a:r>
              <a:rPr lang="en-US" b="1" dirty="0" smtClean="0"/>
              <a:t>BUILD CAPACITY </a:t>
            </a:r>
            <a:r>
              <a:rPr lang="en-US" dirty="0" smtClean="0"/>
              <a:t>and </a:t>
            </a:r>
            <a:r>
              <a:rPr lang="en-US" b="1" dirty="0" smtClean="0"/>
              <a:t>CONTINUE</a:t>
            </a:r>
            <a:r>
              <a:rPr lang="en-US" dirty="0" smtClean="0"/>
              <a:t> our </a:t>
            </a:r>
            <a:r>
              <a:rPr lang="en-US" b="1" dirty="0" smtClean="0"/>
              <a:t>INNOVATION</a:t>
            </a:r>
          </a:p>
          <a:p>
            <a:endParaRPr lang="en-US" dirty="0"/>
          </a:p>
          <a:p>
            <a:r>
              <a:rPr lang="en-US" b="1" dirty="0" smtClean="0"/>
              <a:t>TEAMWORK</a:t>
            </a:r>
            <a:r>
              <a:rPr lang="en-US" dirty="0" smtClean="0"/>
              <a:t>, </a:t>
            </a:r>
            <a:r>
              <a:rPr lang="en-US" b="1" dirty="0" smtClean="0"/>
              <a:t>VISION</a:t>
            </a:r>
            <a:r>
              <a:rPr lang="en-US" dirty="0" smtClean="0"/>
              <a:t>, and </a:t>
            </a:r>
            <a:r>
              <a:rPr lang="en-US" b="1" dirty="0" smtClean="0"/>
              <a:t>COMMITMENT</a:t>
            </a:r>
            <a:r>
              <a:rPr lang="en-US" dirty="0" smtClean="0"/>
              <a:t> is the key</a:t>
            </a:r>
          </a:p>
          <a:p>
            <a:endParaRPr lang="en-US" dirty="0"/>
          </a:p>
          <a:p>
            <a:r>
              <a:rPr lang="en-US" dirty="0" smtClean="0"/>
              <a:t>We can </a:t>
            </a:r>
            <a:r>
              <a:rPr lang="en-US" b="1" dirty="0" smtClean="0"/>
              <a:t>achieve anything </a:t>
            </a:r>
            <a:r>
              <a:rPr lang="en-US" dirty="0" smtClean="0"/>
              <a:t>by working </a:t>
            </a:r>
            <a:r>
              <a:rPr lang="en-US" b="1" dirty="0" smtClean="0"/>
              <a:t>together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202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 &amp; Structure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685" y="2341919"/>
            <a:ext cx="11498592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Dr. Stephen </a:t>
            </a:r>
            <a:r>
              <a:rPr lang="en-US" sz="5400" dirty="0" err="1" smtClean="0"/>
              <a:t>Sturgill</a:t>
            </a:r>
            <a:endParaRPr lang="en-US" sz="5400" dirty="0"/>
          </a:p>
          <a:p>
            <a:pPr algn="ctr"/>
            <a:r>
              <a:rPr lang="en-US" sz="4000" dirty="0" smtClean="0"/>
              <a:t>Chief of Staff &amp; Transformation Officer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9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Envision 2030 is Important to SCS &amp;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7" y="1558636"/>
            <a:ext cx="11627427" cy="519951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It’s a transparent document that involves all stakeholders and concerned persons within the community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plan addresses student support, academic achievement, mental and physical wellness, technological readiness, post-secondary school options, and health community connections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a strategic review of our innovative programs and determines the viability of each program and </a:t>
            </a:r>
            <a:r>
              <a:rPr lang="en-US" dirty="0" smtClean="0"/>
              <a:t>its </a:t>
            </a:r>
            <a:r>
              <a:rPr lang="en-US" dirty="0" smtClean="0"/>
              <a:t>effectiveness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affirm that every Sandusky City Schools student has an unparalleled school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8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Envision 2030 is Important to SCS &amp;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7" y="1558636"/>
            <a:ext cx="11627427" cy="51995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To maintain a grade of “C” of higher on the ODE report card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To determine if the program’s goals are being met and to determine the program’s plan for long-range leadership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To ensure all SCS programs are relevant, competitive, cutting edge, and worthy of continuation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To determine if the results justify the invested time and labor to continue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3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the 2030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Section 1</a:t>
            </a:r>
            <a:r>
              <a:rPr lang="en-US" dirty="0" smtClean="0"/>
              <a:t>: a review of the 2030 program review initiative</a:t>
            </a:r>
          </a:p>
          <a:p>
            <a:endParaRPr lang="en-US" dirty="0"/>
          </a:p>
          <a:p>
            <a:r>
              <a:rPr lang="en-US" b="1" dirty="0" smtClean="0"/>
              <a:t>Section 2</a:t>
            </a:r>
            <a:r>
              <a:rPr lang="en-US" dirty="0" smtClean="0"/>
              <a:t>: provides the goals of each of the innovative programs</a:t>
            </a:r>
          </a:p>
          <a:p>
            <a:endParaRPr lang="en-US" dirty="0"/>
          </a:p>
          <a:p>
            <a:r>
              <a:rPr lang="en-US" b="1" dirty="0" smtClean="0"/>
              <a:t>Section 3</a:t>
            </a:r>
            <a:r>
              <a:rPr lang="en-US" dirty="0" smtClean="0"/>
              <a:t>: presents the model from which the standards of the 2030 Initiative are </a:t>
            </a:r>
            <a:r>
              <a:rPr lang="en-US" dirty="0" smtClean="0"/>
              <a:t>based; gives </a:t>
            </a:r>
            <a:r>
              <a:rPr lang="en-US" dirty="0" smtClean="0"/>
              <a:t>an overview of how it will serve to evaluate the progress of each program’s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5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Framework, Goals, </a:t>
            </a:r>
            <a:br>
              <a:rPr lang="en-US" dirty="0" smtClean="0"/>
            </a:br>
            <a:r>
              <a:rPr lang="en-US" dirty="0" smtClean="0"/>
              <a:t>&amp; Anticipated Outcomes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685" y="2341919"/>
            <a:ext cx="11498592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Dr. Vilicia Cade</a:t>
            </a:r>
            <a:endParaRPr lang="en-US" sz="5400" dirty="0"/>
          </a:p>
          <a:p>
            <a:pPr algn="ctr"/>
            <a:r>
              <a:rPr lang="en-US" sz="4000" dirty="0" smtClean="0"/>
              <a:t>Chief Academic Officer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03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Our Academic </a:t>
            </a:r>
            <a:r>
              <a:rPr lang="en-US" dirty="0"/>
              <a:t>Theory of Action</a:t>
            </a:r>
            <a:br>
              <a:rPr lang="en-US" dirty="0"/>
            </a:br>
            <a:r>
              <a:rPr lang="en-US" sz="2400" dirty="0">
                <a:latin typeface="Bradley Hand ITC" panose="03070402050302030203" pitchFamily="66" charset="0"/>
              </a:rPr>
              <a:t>This informs adults behavior in our organization.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51" y="1639966"/>
            <a:ext cx="6575969" cy="4790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7277" y="1639966"/>
            <a:ext cx="5264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It is important that all SCS employees understand how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their roles and responsibilities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contribute to our students’ academic success.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Our Theory of Action keeps everyone’s efforts centered on the most important work—Increasing student achievement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Instructional Framework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975"/>
          <a:stretch/>
        </p:blipFill>
        <p:spPr>
          <a:xfrm>
            <a:off x="157335" y="1648093"/>
            <a:ext cx="4414011" cy="4773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9574" y="1648093"/>
            <a:ext cx="74824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Outgrowth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of “The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Collective Efficacy Project: Academic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5K”: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 want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our students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develop a level of “efficacy” or ownership of their learning.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Personalizing and customizing learning will be even more important Post-COVID because of COVID loss.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Undergirding competency-based learning is problem solving and project-based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learning - more importantly,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focusing on students mastering skills and content.</a:t>
            </a: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learning environment will look different. New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facilities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and upgrades with existing space use will be critical to 21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Century learning.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1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Eight Guiderails for Our Journey……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8944" y="1408497"/>
            <a:ext cx="4807524" cy="535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435" y="1506169"/>
            <a:ext cx="69365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Instructional staff function as instructional leaders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Vertically aligned districtwide Professional Development Plan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Advance a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ulture of collaborative data-driven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decision making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Significant role of technology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Google certification, digital portfolios, and student-led conferences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Efficient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nformation management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Project-based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learning and emphasis on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STEAM while strengthening post-secondary preparation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Voice and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Choice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5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Welcome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685" y="2341919"/>
            <a:ext cx="11498592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Dr. Eugene T. W. Sanders</a:t>
            </a:r>
            <a:endParaRPr lang="en-US" sz="5400" dirty="0"/>
          </a:p>
          <a:p>
            <a:pPr algn="ctr"/>
            <a:r>
              <a:rPr lang="en-US" sz="4000" dirty="0" smtClean="0"/>
              <a:t>CEO &amp; Superintendent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71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Creating Our Vision In Digital Times for Academic Transformation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403927"/>
            <a:ext cx="11783289" cy="502458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Engaging our stakeholders:</a:t>
            </a:r>
          </a:p>
          <a:p>
            <a:r>
              <a:rPr lang="en-US" b="1" dirty="0" smtClean="0"/>
              <a:t>A Profile of a Graduate of 2030</a:t>
            </a:r>
          </a:p>
          <a:p>
            <a:r>
              <a:rPr lang="en-US" b="1" dirty="0" smtClean="0"/>
              <a:t>A Profile of a Teacher of 2030</a:t>
            </a:r>
          </a:p>
          <a:p>
            <a:r>
              <a:rPr lang="en-US" b="1" dirty="0" smtClean="0"/>
              <a:t>A Profile of an Educational Leader of 2030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Our goals include vetting the skills, dispositions and knowledge needed to be successful </a:t>
            </a:r>
          </a:p>
          <a:p>
            <a:r>
              <a:rPr lang="en-US" b="1" dirty="0" smtClean="0"/>
              <a:t>in competing in the global economy and </a:t>
            </a:r>
          </a:p>
          <a:p>
            <a:r>
              <a:rPr lang="en-US" b="1" dirty="0" smtClean="0"/>
              <a:t>to meet success in the new educational environment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8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Next Steps, Communication, </a:t>
            </a:r>
            <a:br>
              <a:rPr lang="en-US" dirty="0" smtClean="0"/>
            </a:br>
            <a:r>
              <a:rPr lang="en-US" dirty="0" smtClean="0"/>
              <a:t>&amp; Feedback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685" y="2341919"/>
            <a:ext cx="11498592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Dr. Eugene T. W. Sanders</a:t>
            </a:r>
            <a:endParaRPr lang="en-US" sz="5400" dirty="0"/>
          </a:p>
          <a:p>
            <a:pPr algn="ctr"/>
            <a:r>
              <a:rPr lang="en-US" sz="4000" dirty="0" smtClean="0"/>
              <a:t>CEO &amp; Superintendent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34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Welcome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685" y="2341919"/>
            <a:ext cx="11498592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Mrs. Martha Murray</a:t>
            </a:r>
            <a:endParaRPr lang="en-US" sz="5400" dirty="0"/>
          </a:p>
          <a:p>
            <a:pPr algn="ctr"/>
            <a:r>
              <a:rPr lang="en-US" sz="4000" dirty="0" smtClean="0"/>
              <a:t>President, Board of Education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21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Find this Presentation &amp;</a:t>
            </a:r>
            <a:br>
              <a:rPr lang="en-US" dirty="0" smtClean="0"/>
            </a:br>
            <a:r>
              <a:rPr lang="en-US" dirty="0" smtClean="0"/>
              <a:t>Related Documents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6604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www.scs-k12.net/Transformation.aspx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40" y="2184009"/>
            <a:ext cx="9953625" cy="4114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9364717" y="3951890"/>
            <a:ext cx="409904" cy="285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56331" y="3643148"/>
            <a:ext cx="1818290" cy="3087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5311" y="4066153"/>
            <a:ext cx="1324303" cy="337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324194" y="4403835"/>
            <a:ext cx="935420" cy="11638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2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Financial Planning </a:t>
            </a:r>
            <a:br>
              <a:rPr lang="en-US" dirty="0" smtClean="0"/>
            </a:br>
            <a:r>
              <a:rPr lang="en-US" dirty="0" smtClean="0"/>
              <a:t>&amp; Fiscal Visioning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685" y="2341919"/>
            <a:ext cx="11498592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Mr. Jeff Hall</a:t>
            </a:r>
            <a:endParaRPr lang="en-US" sz="5400" dirty="0"/>
          </a:p>
          <a:p>
            <a:pPr algn="ctr"/>
            <a:r>
              <a:rPr lang="en-US" sz="4000" dirty="0" smtClean="0"/>
              <a:t>Chief Financial Officer &amp; Treasurer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059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4593" y="1618593"/>
            <a:ext cx="10533138" cy="48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Forecast Summary</a:t>
            </a:r>
            <a:br>
              <a:rPr lang="en-US" dirty="0" smtClean="0"/>
            </a:br>
            <a:r>
              <a:rPr lang="en-US" dirty="0" smtClean="0"/>
              <a:t>Revenue Surplus/Deficit &amp; Cash Balances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593" y="1877305"/>
            <a:ext cx="10533138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15933" y="5578342"/>
            <a:ext cx="6184465" cy="1142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Planning Implications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1" y="1482038"/>
            <a:ext cx="5359861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010" y="4682438"/>
            <a:ext cx="6993583" cy="274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698942"/>
            <a:ext cx="2758758" cy="27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6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&amp; Background for Providing Long-Range Planning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685" y="2341919"/>
            <a:ext cx="11498592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Dr. Eugene T. W. Sanders</a:t>
            </a:r>
            <a:endParaRPr lang="en-US" sz="5400" dirty="0"/>
          </a:p>
          <a:p>
            <a:pPr algn="ctr"/>
            <a:r>
              <a:rPr lang="en-US" sz="4000" dirty="0" smtClean="0"/>
              <a:t>CEO &amp; Superintendent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74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&amp; Background </a:t>
            </a:r>
            <a:br>
              <a:rPr lang="en-US" dirty="0" smtClean="0"/>
            </a:br>
            <a:r>
              <a:rPr lang="en-US" dirty="0" smtClean="0"/>
              <a:t>of Long-Range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the pandemic but providing a vision is essential to our success</a:t>
            </a:r>
          </a:p>
          <a:p>
            <a:endParaRPr lang="en-US" dirty="0"/>
          </a:p>
          <a:p>
            <a:r>
              <a:rPr lang="en-US" dirty="0" smtClean="0"/>
              <a:t>Our commitment to students of today and the generations to come</a:t>
            </a:r>
          </a:p>
          <a:p>
            <a:endParaRPr lang="en-US" dirty="0"/>
          </a:p>
          <a:p>
            <a:r>
              <a:rPr lang="en-US" dirty="0" smtClean="0"/>
              <a:t>Building on the success of the last 8 years</a:t>
            </a:r>
          </a:p>
          <a:p>
            <a:pPr lvl="1"/>
            <a:r>
              <a:rPr lang="en-US" dirty="0" smtClean="0"/>
              <a:t>Improved student performance</a:t>
            </a:r>
          </a:p>
          <a:p>
            <a:pPr lvl="1"/>
            <a:r>
              <a:rPr lang="en-US" dirty="0" smtClean="0"/>
              <a:t>Improved graduation rates</a:t>
            </a:r>
          </a:p>
          <a:p>
            <a:pPr lvl="1"/>
            <a:r>
              <a:rPr lang="en-US" dirty="0" smtClean="0"/>
              <a:t>Ushering in the Transformation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6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782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Bradley Hand ITC</vt:lpstr>
      <vt:lpstr>Calibri</vt:lpstr>
      <vt:lpstr>Century Gothic</vt:lpstr>
      <vt:lpstr>Office Theme</vt:lpstr>
      <vt:lpstr>Rollout of Envision 2030: Building Capacity &amp;  Strengthening Innovation</vt:lpstr>
      <vt:lpstr>Introduction &amp; Welcome</vt:lpstr>
      <vt:lpstr>Introduction &amp; Welcome</vt:lpstr>
      <vt:lpstr>Where to Find this Presentation &amp; Related Documents</vt:lpstr>
      <vt:lpstr>Importance of Financial Planning  &amp; Fiscal Visioning</vt:lpstr>
      <vt:lpstr>Financial Forecast Summary Revenue Surplus/Deficit &amp; Cash Balances</vt:lpstr>
      <vt:lpstr>Financial Planning Implications</vt:lpstr>
      <vt:lpstr>Purpose &amp; Background for Providing Long-Range Planning</vt:lpstr>
      <vt:lpstr>Purpose &amp; Background  of Long-Range Planning</vt:lpstr>
      <vt:lpstr>Purpose &amp; Background  of Long-Range Planning</vt:lpstr>
      <vt:lpstr>Purpose &amp; Background  of Long-Range Planning</vt:lpstr>
      <vt:lpstr>Organization &amp; Structure</vt:lpstr>
      <vt:lpstr>Why Envision 2030 is Important to SCS &amp; the Community</vt:lpstr>
      <vt:lpstr>Why Envision 2030 is Important to SCS &amp; the Community</vt:lpstr>
      <vt:lpstr>What is in the 2030 Plan?</vt:lpstr>
      <vt:lpstr>Academic Framework, Goals,  &amp; Anticipated Outcomes</vt:lpstr>
      <vt:lpstr>Our Academic Theory of Action This informs adults behavior in our organization. </vt:lpstr>
      <vt:lpstr>New Instructional Framework </vt:lpstr>
      <vt:lpstr>Eight Guiderails for Our Journey……</vt:lpstr>
      <vt:lpstr>Creating Our Vision In Digital Times for Academic Transformation </vt:lpstr>
      <vt:lpstr>Key Next Steps, Communication,  &amp; Feedback</vt:lpstr>
    </vt:vector>
  </TitlesOfParts>
  <Company>Sandusky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Austin</dc:creator>
  <cp:lastModifiedBy>Brooke Austin</cp:lastModifiedBy>
  <cp:revision>88</cp:revision>
  <cp:lastPrinted>2020-02-25T18:07:10Z</cp:lastPrinted>
  <dcterms:created xsi:type="dcterms:W3CDTF">2020-02-24T13:37:46Z</dcterms:created>
  <dcterms:modified xsi:type="dcterms:W3CDTF">2020-12-18T14:01:37Z</dcterms:modified>
</cp:coreProperties>
</file>